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62"/>
  </p:notesMasterIdLst>
  <p:sldIdLst>
    <p:sldId id="422" r:id="rId2"/>
    <p:sldId id="361" r:id="rId3"/>
    <p:sldId id="337" r:id="rId4"/>
    <p:sldId id="372" r:id="rId5"/>
    <p:sldId id="380" r:id="rId6"/>
    <p:sldId id="270" r:id="rId7"/>
    <p:sldId id="403" r:id="rId8"/>
    <p:sldId id="423" r:id="rId9"/>
    <p:sldId id="294" r:id="rId10"/>
    <p:sldId id="382" r:id="rId11"/>
    <p:sldId id="293" r:id="rId12"/>
    <p:sldId id="295" r:id="rId13"/>
    <p:sldId id="398" r:id="rId14"/>
    <p:sldId id="339" r:id="rId15"/>
    <p:sldId id="340" r:id="rId16"/>
    <p:sldId id="341" r:id="rId17"/>
    <p:sldId id="343" r:id="rId18"/>
    <p:sldId id="375" r:id="rId19"/>
    <p:sldId id="373" r:id="rId20"/>
    <p:sldId id="376" r:id="rId21"/>
    <p:sldId id="399" r:id="rId22"/>
    <p:sldId id="357" r:id="rId23"/>
    <p:sldId id="383" r:id="rId24"/>
    <p:sldId id="384" r:id="rId25"/>
    <p:sldId id="385" r:id="rId26"/>
    <p:sldId id="386" r:id="rId27"/>
    <p:sldId id="387" r:id="rId28"/>
    <p:sldId id="400" r:id="rId29"/>
    <p:sldId id="388" r:id="rId30"/>
    <p:sldId id="377" r:id="rId31"/>
    <p:sldId id="394" r:id="rId32"/>
    <p:sldId id="401" r:id="rId33"/>
    <p:sldId id="351" r:id="rId34"/>
    <p:sldId id="353" r:id="rId35"/>
    <p:sldId id="354" r:id="rId36"/>
    <p:sldId id="355" r:id="rId37"/>
    <p:sldId id="405" r:id="rId38"/>
    <p:sldId id="392" r:id="rId39"/>
    <p:sldId id="358" r:id="rId40"/>
    <p:sldId id="407" r:id="rId41"/>
    <p:sldId id="362" r:id="rId42"/>
    <p:sldId id="393" r:id="rId43"/>
    <p:sldId id="391" r:id="rId44"/>
    <p:sldId id="409" r:id="rId45"/>
    <p:sldId id="411" r:id="rId46"/>
    <p:sldId id="415" r:id="rId47"/>
    <p:sldId id="418" r:id="rId48"/>
    <p:sldId id="416" r:id="rId49"/>
    <p:sldId id="417" r:id="rId50"/>
    <p:sldId id="419" r:id="rId51"/>
    <p:sldId id="420" r:id="rId52"/>
    <p:sldId id="421" r:id="rId53"/>
    <p:sldId id="367" r:id="rId54"/>
    <p:sldId id="413" r:id="rId55"/>
    <p:sldId id="414" r:id="rId56"/>
    <p:sldId id="404" r:id="rId57"/>
    <p:sldId id="370" r:id="rId58"/>
    <p:sldId id="278" r:id="rId59"/>
    <p:sldId id="272" r:id="rId60"/>
    <p:sldId id="3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5EF"/>
    <a:srgbClr val="489C73"/>
    <a:srgbClr val="A5C881"/>
    <a:srgbClr val="CDA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6"/>
    <p:restoredTop sz="85461"/>
  </p:normalViewPr>
  <p:slideViewPr>
    <p:cSldViewPr snapToGrid="0" snapToObjects="1">
      <p:cViewPr>
        <p:scale>
          <a:sx n="66" d="100"/>
          <a:sy n="66" d="100"/>
        </p:scale>
        <p:origin x="2000" y="5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06D4-9009-3B44-BD58-B6A80A66154E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A91F6-E1B3-6C4C-8E43-CC8194C1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68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5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0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04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7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1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0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5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6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75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2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8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2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53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Answers: 4-app-with-ui.R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3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this case, </a:t>
            </a:r>
            <a:r>
              <a:rPr lang="en-US" dirty="0" err="1" smtClean="0"/>
              <a:t>selectInput</a:t>
            </a:r>
            <a:r>
              <a:rPr lang="en-US" dirty="0" smtClean="0"/>
              <a:t>,</a:t>
            </a:r>
            <a:r>
              <a:rPr lang="en-US" baseline="0" dirty="0" smtClean="0"/>
              <a:t> but it could be </a:t>
            </a:r>
            <a:r>
              <a:rPr lang="en-US" baseline="0" dirty="0" err="1" smtClean="0"/>
              <a:t>textInput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sliderInput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 this case, </a:t>
            </a:r>
            <a:r>
              <a:rPr lang="en-US" dirty="0" err="1" smtClean="0"/>
              <a:t>plotOutput</a:t>
            </a:r>
            <a:r>
              <a:rPr lang="en-US" dirty="0" smtClean="0"/>
              <a:t>,</a:t>
            </a:r>
            <a:r>
              <a:rPr lang="en-US" baseline="0" dirty="0" smtClean="0"/>
              <a:t> but it could be </a:t>
            </a:r>
            <a:r>
              <a:rPr lang="is-IS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4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64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5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of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1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renderText</a:t>
            </a:r>
            <a:r>
              <a:rPr lang="en-US" dirty="0" smtClean="0"/>
              <a:t>()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textOutput</a:t>
            </a:r>
            <a:r>
              <a:rPr lang="en-US" baseline="0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1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a plot! But the output isn’t linked to the input in anyway..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0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744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of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4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of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18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reached target app (7)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4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9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3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2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8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7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580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764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67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39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0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09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41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5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9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8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3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7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9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2CE6E-CFE2-094D-AC5D-415BC90E3363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BLmoGW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sowla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twitter.com/s_owla" TargetMode="External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twitter.com/dataandme" TargetMode="External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hyperlink" Target="https://shiny.rstudio.com/articles/debugging.html" TargetMode="External"/><Relationship Id="rId12" Type="http://schemas.openxmlformats.org/officeDocument/2006/relationships/hyperlink" Target="https://community.rstudio.com/c/shiny" TargetMode="External"/><Relationship Id="rId13" Type="http://schemas.openxmlformats.org/officeDocument/2006/relationships/hyperlink" Target="https://github.com/sowla/2019-MS-RUG-shiny-extensions" TargetMode="External"/><Relationship Id="rId14" Type="http://schemas.openxmlformats.org/officeDocument/2006/relationships/hyperlink" Target="https://twitter.com/s_ow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shiny.rstudio.com/" TargetMode="External"/><Relationship Id="rId6" Type="http://schemas.openxmlformats.org/officeDocument/2006/relationships/hyperlink" Target="https://shiny.rstudio.com/gallery/" TargetMode="External"/><Relationship Id="rId7" Type="http://schemas.openxmlformats.org/officeDocument/2006/relationships/hyperlink" Target="https://shiny.rstudio.com/tutorial/" TargetMode="External"/><Relationship Id="rId8" Type="http://schemas.openxmlformats.org/officeDocument/2006/relationships/hyperlink" Target="https://shiny.rstudio.com/articles/cheatsheet.html" TargetMode="External"/><Relationship Id="rId9" Type="http://schemas.openxmlformats.org/officeDocument/2006/relationships/hyperlink" Target="https://shiny.rstudio.com/reference/shiny/1.2.0/" TargetMode="External"/><Relationship Id="rId10" Type="http://schemas.openxmlformats.org/officeDocument/2006/relationships/hyperlink" Target="https://shiny.rstudio.com/articl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shiny.rstudio.com/galle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rladies.org/" TargetMode="External"/><Relationship Id="rId5" Type="http://schemas.openxmlformats.org/officeDocument/2006/relationships/hyperlink" Target="https://jumpingrivers.github.io/meetingsR/r-user-groups.html" TargetMode="External"/><Relationship Id="rId6" Type="http://schemas.openxmlformats.org/officeDocument/2006/relationships/hyperlink" Target="https://twitter.com/WeAreRLadies" TargetMode="External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twitter.com/hashtag/rstats" TargetMode="External"/><Relationship Id="rId9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00" y="6050602"/>
            <a:ext cx="10134600" cy="44747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Please download this </a:t>
            </a:r>
            <a:r>
              <a:rPr lang="en-US" sz="2500" dirty="0" err="1" smtClean="0"/>
              <a:t>github</a:t>
            </a:r>
            <a:r>
              <a:rPr lang="en-US" sz="2500" dirty="0" smtClean="0"/>
              <a:t> repository</a:t>
            </a:r>
            <a:r>
              <a:rPr lang="en-US" sz="2500" dirty="0" smtClean="0">
                <a:sym typeface="Wingdings"/>
              </a:rPr>
              <a:t>: </a:t>
            </a:r>
            <a:r>
              <a:rPr lang="en-US" sz="2500" dirty="0" smtClean="0">
                <a:sym typeface="Wingdings"/>
                <a:hlinkClick r:id="rId3"/>
              </a:rPr>
              <a:t>https</a:t>
            </a:r>
            <a:r>
              <a:rPr lang="en-US" sz="2500" dirty="0">
                <a:sym typeface="Wingdings"/>
                <a:hlinkClick r:id="rId3"/>
              </a:rPr>
              <a:t>://bit.ly/2BLmoGW</a:t>
            </a:r>
            <a:endParaRPr lang="en-US" sz="2500" dirty="0">
              <a:sym typeface="Wingding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10699" r="3016" b="5816"/>
          <a:stretch/>
        </p:blipFill>
        <p:spPr>
          <a:xfrm>
            <a:off x="547990" y="447467"/>
            <a:ext cx="11300299" cy="53797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86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How does shiny work?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Shiny hides many of the complexities </a:t>
            </a:r>
            <a:r>
              <a:rPr lang="en-GB" dirty="0" smtClean="0">
                <a:sym typeface="Wingdings"/>
              </a:rPr>
              <a:t>:D</a:t>
            </a:r>
          </a:p>
          <a:p>
            <a:endParaRPr lang="en-GB" dirty="0" smtClean="0"/>
          </a:p>
          <a:p>
            <a:r>
              <a:rPr lang="en-GB" dirty="0" smtClean="0"/>
              <a:t>Many </a:t>
            </a:r>
            <a:r>
              <a:rPr lang="en-GB" dirty="0"/>
              <a:t>possible inputs and </a:t>
            </a:r>
            <a:r>
              <a:rPr lang="en-GB" dirty="0" smtClean="0"/>
              <a:t>outputs</a:t>
            </a:r>
          </a:p>
          <a:p>
            <a:r>
              <a:rPr lang="en-GB" dirty="0" smtClean="0"/>
              <a:t>Lots </a:t>
            </a:r>
            <a:r>
              <a:rPr lang="en-GB" dirty="0"/>
              <a:t>of </a:t>
            </a:r>
            <a:r>
              <a:rPr lang="en-GB" dirty="0" smtClean="0"/>
              <a:t>other customisations possible</a:t>
            </a:r>
          </a:p>
          <a:p>
            <a:endParaRPr lang="en-GB" dirty="0"/>
          </a:p>
          <a:p>
            <a:r>
              <a:rPr lang="en-GB" dirty="0" smtClean="0"/>
              <a:t>But </a:t>
            </a:r>
            <a:r>
              <a:rPr lang="en-GB" dirty="0"/>
              <a:t>first we’ll focus on building one app together, step-by-step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342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Our target shiny app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68478" cy="4388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Let’s have a look at the </a:t>
            </a:r>
            <a:r>
              <a:rPr lang="en-GB" dirty="0"/>
              <a:t>app we’re trying to </a:t>
            </a:r>
            <a:r>
              <a:rPr lang="en-GB" dirty="0" smtClean="0"/>
              <a:t>build:</a:t>
            </a:r>
          </a:p>
          <a:p>
            <a:r>
              <a:rPr lang="en-GB" dirty="0" smtClean="0"/>
              <a:t>Open </a:t>
            </a:r>
            <a:r>
              <a:rPr lang="en-GB" b="1" dirty="0" smtClean="0">
                <a:solidFill>
                  <a:srgbClr val="0070C0"/>
                </a:solidFill>
              </a:rPr>
              <a:t>1-app-example.R</a:t>
            </a:r>
          </a:p>
          <a:p>
            <a:r>
              <a:rPr lang="en-GB" dirty="0" smtClean="0"/>
              <a:t>Start the app </a:t>
            </a:r>
            <a:r>
              <a:rPr lang="en-GB" dirty="0"/>
              <a:t>(“run app</a:t>
            </a:r>
            <a:r>
              <a:rPr lang="en-GB" dirty="0" smtClean="0"/>
              <a:t>”; </a:t>
            </a:r>
            <a:r>
              <a:rPr lang="en-GB" dirty="0"/>
              <a:t>top </a:t>
            </a:r>
            <a:r>
              <a:rPr lang="en-GB" dirty="0" smtClean="0"/>
              <a:t>right of script panel)</a:t>
            </a:r>
          </a:p>
          <a:p>
            <a:r>
              <a:rPr lang="en-GB" dirty="0"/>
              <a:t>E</a:t>
            </a:r>
            <a:r>
              <a:rPr lang="en-GB" dirty="0" smtClean="0"/>
              <a:t>xplore the app</a:t>
            </a:r>
          </a:p>
          <a:p>
            <a:r>
              <a:rPr lang="en-GB" dirty="0" smtClean="0"/>
              <a:t>Stop the app (“</a:t>
            </a:r>
            <a:r>
              <a:rPr lang="en-GB" dirty="0"/>
              <a:t>stop</a:t>
            </a:r>
            <a:r>
              <a:rPr lang="en-GB" dirty="0" smtClean="0"/>
              <a:t>”; top </a:t>
            </a:r>
            <a:r>
              <a:rPr lang="en-GB" dirty="0"/>
              <a:t>right of </a:t>
            </a:r>
            <a:r>
              <a:rPr lang="en-GB" dirty="0" smtClean="0"/>
              <a:t>console panel)</a:t>
            </a:r>
          </a:p>
          <a:p>
            <a:endParaRPr lang="en-GB" dirty="0" smtClean="0"/>
          </a:p>
          <a:p>
            <a:r>
              <a:rPr lang="en-GB" dirty="0"/>
              <a:t>If you have extra time: </a:t>
            </a:r>
          </a:p>
          <a:p>
            <a:pPr lvl="1"/>
            <a:r>
              <a:rPr lang="en-GB" dirty="0" smtClean="0"/>
              <a:t>Go back to the browser</a:t>
            </a:r>
          </a:p>
          <a:p>
            <a:pPr lvl="1"/>
            <a:r>
              <a:rPr lang="en-GB" dirty="0" smtClean="0"/>
              <a:t>What happens when you try to use the app? Why?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 minimal shiny app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70697" cy="4544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2-app-very-basic1.R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library(shiny)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shinyApp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"",					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what to go on the web page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server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function(input, output)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{}	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calculations done in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1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Building a user interface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("My first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app!"),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0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"My first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(), 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71041" y="2926080"/>
            <a:ext cx="6792360" cy="32508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242560" y="3017520"/>
            <a:ext cx="1996440" cy="3078480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365601" y="3017520"/>
            <a:ext cx="4491119" cy="3078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71041" y="2941320"/>
            <a:ext cx="6792360" cy="32356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7031526" y="4084376"/>
            <a:ext cx="30690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3-very-basic-app2.R</a:t>
            </a:r>
            <a:endParaRPr lang="en-GB" sz="2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8120" y="1825623"/>
            <a:ext cx="4754880" cy="47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6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89320" y="1493519"/>
            <a:ext cx="5365580" cy="505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Value of </a:t>
            </a:r>
            <a:r>
              <a:rPr lang="en-GB" dirty="0" err="1" smtClean="0">
                <a:latin typeface="Calibri" charset="0"/>
                <a:ea typeface="Calibri" charset="0"/>
                <a:cs typeface="Calibri" charset="0"/>
              </a:rPr>
              <a:t>ui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3-very-basic-app2.R: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8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div class="container-fluid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h2&gt;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My first app!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&lt;/h2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&lt;div class="row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&lt;div class="col-sm-4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&lt;form class="well"&gt;&lt;/form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&lt;/div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div class="col-sm-8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div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&lt;/div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div&gt;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8120" y="1825623"/>
            <a:ext cx="4754880" cy="47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938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Could </a:t>
            </a:r>
            <a:r>
              <a:rPr lang="en-GB" dirty="0"/>
              <a:t>you open </a:t>
            </a:r>
            <a:r>
              <a:rPr lang="en-GB" b="1" dirty="0" smtClean="0">
                <a:solidFill>
                  <a:srgbClr val="0070C0"/>
                </a:solidFill>
              </a:rPr>
              <a:t>3-very-basic-app2.R</a:t>
            </a:r>
            <a:r>
              <a:rPr lang="en-GB" dirty="0" smtClean="0"/>
              <a:t> and: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GB" dirty="0" smtClean="0"/>
              <a:t>hange the title of your app?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move the sidebar panel to the right?</a:t>
            </a:r>
          </a:p>
          <a:p>
            <a:endParaRPr lang="en-GB" dirty="0" smtClean="0"/>
          </a:p>
          <a:p>
            <a:r>
              <a:rPr lang="en-GB" dirty="0"/>
              <a:t>If you have extra time: </a:t>
            </a:r>
          </a:p>
          <a:p>
            <a:pPr lvl="1"/>
            <a:r>
              <a:rPr lang="en-GB" dirty="0" smtClean="0"/>
              <a:t>Did your neighbours use the same method as you?</a:t>
            </a:r>
          </a:p>
          <a:p>
            <a:pPr lvl="1"/>
            <a:r>
              <a:rPr lang="en-GB" dirty="0" smtClean="0"/>
              <a:t>There’s more than one way to do this!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351058" y="2531735"/>
            <a:ext cx="4754880" cy="3686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new title!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position =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03264" y="2531735"/>
            <a:ext cx="3753016" cy="36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h2("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 new title!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"),</a:t>
            </a:r>
            <a:endParaRPr lang="en-GB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0578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Canonical way: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3264" y="1465670"/>
            <a:ext cx="375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Gives the same result:</a:t>
            </a:r>
            <a:endParaRPr lang="en-GB" sz="2800" dirty="0"/>
          </a:p>
        </p:txBody>
      </p:sp>
      <p:sp>
        <p:nvSpPr>
          <p:cNvPr id="14" name="Rectangle 13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3560" y="5348484"/>
            <a:ext cx="5264880" cy="428232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R-Ladies Nijmegen 21/02/19</a:t>
            </a:r>
          </a:p>
          <a:p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89546"/>
            <a:ext cx="2805101" cy="3251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4920" y="1993429"/>
            <a:ext cx="6370320" cy="1243658"/>
          </a:xfrm>
        </p:spPr>
        <p:txBody>
          <a:bodyPr>
            <a:normAutofit/>
          </a:bodyPr>
          <a:lstStyle/>
          <a:p>
            <a:pPr algn="r"/>
            <a:r>
              <a:rPr lang="en-US" sz="8000" b="1" smtClean="0"/>
              <a:t>Introduction</a:t>
            </a:r>
            <a:r>
              <a:rPr lang="en-US" sz="8000" b="1" dirty="0"/>
              <a:t> </a:t>
            </a:r>
            <a:r>
              <a:rPr lang="en-US" sz="8000" b="1" smtClean="0"/>
              <a:t>to</a:t>
            </a:r>
            <a:endParaRPr lang="en-US" sz="8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My general mind set</a:t>
            </a:r>
            <a:r>
              <a:rPr lang="en-GB" b="1" dirty="0"/>
              <a:t>:</a:t>
            </a:r>
            <a:endParaRPr lang="en-GB" b="1" dirty="0" smtClean="0"/>
          </a:p>
          <a:p>
            <a:endParaRPr lang="en-GB" dirty="0" smtClean="0"/>
          </a:p>
          <a:p>
            <a:r>
              <a:rPr lang="en-GB" dirty="0"/>
              <a:t>u</a:t>
            </a:r>
            <a:r>
              <a:rPr lang="en-GB" dirty="0" smtClean="0"/>
              <a:t>se the canonical way when there is one!</a:t>
            </a:r>
          </a:p>
          <a:p>
            <a:r>
              <a:rPr lang="en-GB" dirty="0" smtClean="0"/>
              <a:t>check documentation/internet for “</a:t>
            </a:r>
            <a:r>
              <a:rPr lang="en-GB" dirty="0"/>
              <a:t>lesser </a:t>
            </a:r>
            <a:r>
              <a:rPr lang="en-GB" dirty="0" smtClean="0"/>
              <a:t>known” canonical way(s)</a:t>
            </a:r>
          </a:p>
          <a:p>
            <a:r>
              <a:rPr lang="en-GB" dirty="0" smtClean="0"/>
              <a:t>but don’t be afraid to be creative when there isn’t one!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inputs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1845" y="1413642"/>
            <a:ext cx="9918930" cy="4723243"/>
            <a:chOff x="1232286" y="1620592"/>
            <a:chExt cx="9918930" cy="47232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6"/>
            <a:stretch/>
          </p:blipFill>
          <p:spPr>
            <a:xfrm>
              <a:off x="6634739" y="1620592"/>
              <a:ext cx="4516477" cy="463265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13" b="27050"/>
            <a:stretch/>
          </p:blipFill>
          <p:spPr>
            <a:xfrm>
              <a:off x="1232288" y="3485354"/>
              <a:ext cx="4729155" cy="12583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161"/>
            <a:stretch/>
          </p:blipFill>
          <p:spPr>
            <a:xfrm>
              <a:off x="1232286" y="1712551"/>
              <a:ext cx="4729155" cy="4803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08"/>
            <a:stretch/>
          </p:blipFill>
          <p:spPr>
            <a:xfrm>
              <a:off x="1232287" y="4986132"/>
              <a:ext cx="4729155" cy="5571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407"/>
            <a:stretch/>
          </p:blipFill>
          <p:spPr>
            <a:xfrm>
              <a:off x="1232286" y="5694764"/>
              <a:ext cx="4516477" cy="6490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53012"/>
            <a:stretch/>
          </p:blipFill>
          <p:spPr>
            <a:xfrm>
              <a:off x="1232287" y="2881292"/>
              <a:ext cx="4729155" cy="4684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5" b="80578"/>
            <a:stretch/>
          </p:blipFill>
          <p:spPr>
            <a:xfrm>
              <a:off x="1232286" y="2308141"/>
              <a:ext cx="4729155" cy="50904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7"/>
              </a:rPr>
              <a:t>Shiny </a:t>
            </a:r>
            <a:r>
              <a:rPr lang="en-GB" dirty="0" err="1" smtClean="0">
                <a:hlinkClick r:id="rId7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70" y="2296656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3084553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77078" y="1908313"/>
            <a:ext cx="6440557" cy="28028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871793" y="1508760"/>
            <a:ext cx="35371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The </a:t>
            </a:r>
            <a:r>
              <a:rPr lang="en-GB" sz="2500" smtClean="0">
                <a:solidFill>
                  <a:srgbClr val="C00000"/>
                </a:solidFill>
              </a:rPr>
              <a:t>input element goes </a:t>
            </a:r>
            <a:r>
              <a:rPr lang="en-GB" sz="2500" dirty="0" smtClean="0">
                <a:solidFill>
                  <a:srgbClr val="C00000"/>
                </a:solidFill>
              </a:rPr>
              <a:t>in the sidebar panel</a:t>
            </a:r>
            <a:endParaRPr lang="en-GB" sz="25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348870" y="2370534"/>
            <a:ext cx="775252" cy="1764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96540" y="2171750"/>
            <a:ext cx="6559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273397" y="1480071"/>
            <a:ext cx="26239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 smtClean="0">
                <a:solidFill>
                  <a:srgbClr val="C00000"/>
                </a:solidFill>
              </a:rPr>
              <a:t>Type of input</a:t>
            </a:r>
          </a:p>
          <a:p>
            <a:pPr algn="ctr"/>
            <a:r>
              <a:rPr lang="en-GB" sz="2500" dirty="0" smtClean="0">
                <a:solidFill>
                  <a:srgbClr val="C00000"/>
                </a:solidFill>
              </a:rPr>
              <a:t>(d</a:t>
            </a:r>
            <a:r>
              <a:rPr lang="en-GB" sz="2500" dirty="0">
                <a:solidFill>
                  <a:srgbClr val="C00000"/>
                </a:solidFill>
              </a:rPr>
              <a:t>ropdown </a:t>
            </a:r>
            <a:r>
              <a:rPr lang="en-GB" sz="2500" dirty="0" smtClean="0">
                <a:solidFill>
                  <a:srgbClr val="C00000"/>
                </a:solidFill>
              </a:rPr>
              <a:t>menu)</a:t>
            </a:r>
            <a:endParaRPr lang="en-GB" sz="2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"column",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label 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3397" y="2085932"/>
            <a:ext cx="31355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>
                <a:solidFill>
                  <a:srgbClr val="C00000"/>
                </a:solidFill>
              </a:rPr>
              <a:t>Unique ID so we can retrieve the correct values from it</a:t>
            </a:r>
            <a:endParaRPr lang="en-GB" sz="2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label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273397" y="1480071"/>
            <a:ext cx="26239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rgbClr val="C00000"/>
                </a:solidFill>
              </a:rPr>
              <a:t>Label to show </a:t>
            </a:r>
            <a:r>
              <a:rPr lang="en-GB" sz="2500" dirty="0" smtClean="0">
                <a:solidFill>
                  <a:srgbClr val="C00000"/>
                </a:solidFill>
              </a:rPr>
              <a:t>above the </a:t>
            </a:r>
            <a:r>
              <a:rPr lang="en-GB" sz="2500" dirty="0">
                <a:solidFill>
                  <a:srgbClr val="C00000"/>
                </a:solidFill>
              </a:rPr>
              <a:t>input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858000" y="2961861"/>
            <a:ext cx="1570383" cy="2981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150088" y="1480071"/>
            <a:ext cx="28705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rgbClr val="C00000"/>
                </a:solidFill>
              </a:rPr>
              <a:t>Choices to </a:t>
            </a:r>
            <a:r>
              <a:rPr lang="en-GB" sz="2500" dirty="0" smtClean="0">
                <a:solidFill>
                  <a:srgbClr val="C00000"/>
                </a:solidFill>
              </a:rPr>
              <a:t>give in </a:t>
            </a:r>
            <a:r>
              <a:rPr lang="en-GB" sz="2500" smtClean="0">
                <a:solidFill>
                  <a:srgbClr val="C00000"/>
                </a:solidFill>
              </a:rPr>
              <a:t>the dropdown menu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91878" y="3727077"/>
            <a:ext cx="3836505" cy="1341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0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1665778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7079" y="4691270"/>
            <a:ext cx="4691270" cy="12324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890970" y="5535960"/>
            <a:ext cx="35775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The output element will go in the main panel</a:t>
            </a:r>
            <a:endParaRPr lang="en-GB" sz="25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5227984" y="5331229"/>
            <a:ext cx="2662986" cy="6356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9679751" y="3326547"/>
            <a:ext cx="556588" cy="22094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Hi!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I’m </a:t>
            </a:r>
            <a:r>
              <a:rPr lang="en-GB" dirty="0" err="1" smtClean="0"/>
              <a:t>Suthira</a:t>
            </a:r>
            <a:r>
              <a:rPr lang="en-GB" dirty="0" smtClean="0"/>
              <a:t> </a:t>
            </a:r>
            <a:r>
              <a:rPr lang="en-GB" dirty="0" err="1" smtClean="0"/>
              <a:t>Owlarn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Biologist/postdoc in Kerstin </a:t>
            </a:r>
            <a:r>
              <a:rPr lang="en-GB" dirty="0" err="1" smtClean="0"/>
              <a:t>Bartscherer’s</a:t>
            </a:r>
            <a:r>
              <a:rPr lang="en-GB" dirty="0" smtClean="0"/>
              <a:t> lab</a:t>
            </a:r>
          </a:p>
          <a:p>
            <a:pPr lvl="1"/>
            <a:r>
              <a:rPr lang="en-GB" dirty="0" smtClean="0"/>
              <a:t>MPI for Molecular Biomedicine (</a:t>
            </a:r>
            <a:r>
              <a:rPr lang="en-GB" dirty="0" err="1" smtClean="0"/>
              <a:t>Münster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Hubrecht</a:t>
            </a:r>
            <a:r>
              <a:rPr lang="en-GB" dirty="0" smtClean="0"/>
              <a:t> Institute (Utrecht)</a:t>
            </a:r>
          </a:p>
          <a:p>
            <a:r>
              <a:rPr lang="en-GB" dirty="0" smtClean="0"/>
              <a:t>R newbie (~1.5 years)</a:t>
            </a:r>
          </a:p>
          <a:p>
            <a:r>
              <a:rPr lang="en-GB" dirty="0" smtClean="0"/>
              <a:t>Shiny enthusiast!</a:t>
            </a:r>
          </a:p>
          <a:p>
            <a:endParaRPr lang="en-GB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322513" y="5727318"/>
            <a:ext cx="1521007" cy="428232"/>
            <a:chOff x="7104834" y="5030212"/>
            <a:chExt cx="1521007" cy="428232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7534953" y="5030212"/>
              <a:ext cx="1090888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500" dirty="0" err="1" smtClean="0">
                  <a:hlinkClick r:id="rId5"/>
                </a:rPr>
                <a:t>sowla</a:t>
              </a:r>
              <a:endParaRPr lang="en-US" sz="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834" y="5047828"/>
              <a:ext cx="407550" cy="40755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928912" y="5690838"/>
            <a:ext cx="1811228" cy="428232"/>
            <a:chOff x="4165599" y="5030212"/>
            <a:chExt cx="1811228" cy="428232"/>
          </a:xfrm>
        </p:grpSpPr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508292" y="5030212"/>
              <a:ext cx="1468535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7"/>
                </a:rPr>
                <a:t>@s_owla</a:t>
              </a:r>
              <a:endParaRPr lang="en-US" sz="25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99" y="5084308"/>
              <a:ext cx="393492" cy="32004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58" y="1464028"/>
            <a:ext cx="5183542" cy="29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930" y="1825625"/>
            <a:ext cx="11313717" cy="441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Sticking with </a:t>
            </a:r>
            <a:r>
              <a:rPr lang="en-GB" b="1" dirty="0">
                <a:solidFill>
                  <a:srgbClr val="0070C0"/>
                </a:solidFill>
              </a:rPr>
              <a:t>3-very-basic-app2.R</a:t>
            </a:r>
            <a:r>
              <a:rPr lang="en-GB" dirty="0" smtClean="0"/>
              <a:t>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a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dirty="0" smtClean="0"/>
              <a:t> element for selecting the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dirty="0" smtClean="0"/>
              <a:t> column to plot?</a:t>
            </a:r>
          </a:p>
          <a:p>
            <a:pPr lvl="1"/>
            <a:r>
              <a:rPr lang="en-GB" dirty="0" smtClean="0"/>
              <a:t>Don’t forget: input ID, label and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a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en-GB" dirty="0" smtClean="0"/>
              <a:t> area for the histogram?</a:t>
            </a:r>
          </a:p>
          <a:p>
            <a:pPr lvl="1"/>
            <a:r>
              <a:rPr lang="en-GB" dirty="0" smtClean="0"/>
              <a:t>Don’t forget: output ID</a:t>
            </a:r>
          </a:p>
          <a:p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marL="457200" lvl="1" indent="0">
              <a:buNone/>
            </a:pPr>
            <a:r>
              <a:rPr lang="en-GB" dirty="0" smtClean="0"/>
              <a:t>Type e.g.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dirty="0" smtClean="0"/>
              <a:t> to see available arguments</a:t>
            </a:r>
            <a:br>
              <a:rPr lang="en-GB" dirty="0" smtClean="0"/>
            </a:br>
            <a:r>
              <a:rPr lang="en-GB" dirty="0" smtClean="0"/>
              <a:t>and try changing some of the defaults!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10-15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48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summary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56" y="1712293"/>
            <a:ext cx="3932582" cy="276323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2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&lt;- ""</a:t>
            </a: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server &lt;- function(input</a:t>
            </a:r>
            <a:r>
              <a:rPr lang="en-GB" sz="15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output) {</a:t>
            </a:r>
            <a:endParaRPr lang="en-GB" sz="15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shinyApp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, server = server)</a:t>
            </a:r>
            <a:endParaRPr lang="en-GB" sz="15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57" y="4962619"/>
            <a:ext cx="39325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/>
              <a:t>Start with a </a:t>
            </a:r>
            <a:r>
              <a:rPr lang="en-GB" sz="2500" dirty="0" smtClean="0"/>
              <a:t>minimal template, then </a:t>
            </a:r>
            <a:r>
              <a:rPr lang="en-GB" sz="2500" dirty="0"/>
              <a:t>build on it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28300" y="1712293"/>
            <a:ext cx="3214769" cy="2763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"column",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8300" y="4962619"/>
            <a:ext cx="32147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*Input() </a:t>
            </a:r>
            <a:r>
              <a:rPr lang="en-GB" sz="2500" dirty="0" smtClean="0"/>
              <a:t>code:</a:t>
            </a:r>
          </a:p>
          <a:p>
            <a:r>
              <a:rPr lang="en-GB" sz="2500" dirty="0" smtClean="0"/>
              <a:t>- define input UI</a:t>
            </a:r>
          </a:p>
          <a:p>
            <a:r>
              <a:rPr lang="en-GB" sz="2500" dirty="0" smtClean="0"/>
              <a:t>(- where input UI goes)</a:t>
            </a:r>
            <a:endParaRPr lang="en-GB" sz="2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15231" y="1712293"/>
            <a:ext cx="3353916" cy="27531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de-DE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de-DE" sz="16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5230" y="4952562"/>
            <a:ext cx="335391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*Output()</a:t>
            </a:r>
            <a:r>
              <a:rPr lang="en-GB" sz="2500" dirty="0" smtClean="0"/>
              <a:t> code:</a:t>
            </a:r>
          </a:p>
          <a:p>
            <a:r>
              <a:rPr lang="en-GB" sz="2500" dirty="0" smtClean="0"/>
              <a:t>- what output accepted</a:t>
            </a:r>
          </a:p>
          <a:p>
            <a:r>
              <a:rPr lang="en-GB" sz="2500" dirty="0" smtClean="0"/>
              <a:t>(- where output goes)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9918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revisiting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0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6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 of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mtcars$mpg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[["mpg"]],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main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paste("Histogram of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mpg"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/>
              <a:t>Generic R code: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11" y="2979463"/>
            <a:ext cx="5722954" cy="27033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95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69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shiny output version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Generic R code:</a:t>
            </a:r>
            <a:endParaRPr 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26480" y="1465670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/>
              <a:t>Shiny server </a:t>
            </a:r>
            <a:r>
              <a:rPr lang="en-GB" sz="2800" dirty="0" smtClean="0"/>
              <a:t>code:</a:t>
            </a:r>
            <a:endParaRPr lang="en-GB" sz="2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67640" y="2482327"/>
            <a:ext cx="5532120" cy="369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 of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mtcars$mpg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de-DE" sz="2000" b="1" dirty="0" err="1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relevant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 code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7852" y="1465670"/>
            <a:ext cx="71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What kind of output (matches type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Where the output should </a:t>
            </a:r>
            <a:r>
              <a:rPr lang="en-GB" sz="2800" dirty="0" smtClean="0">
                <a:solidFill>
                  <a:srgbClr val="C00000"/>
                </a:solidFill>
              </a:rPr>
              <a:t>appear (matches output ID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387" y="1465670"/>
            <a:ext cx="1054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`output`</a:t>
            </a:r>
            <a:r>
              <a:rPr lang="en-GB" sz="2800" dirty="0" smtClean="0">
                <a:solidFill>
                  <a:srgbClr val="C00000"/>
                </a:solidFill>
              </a:rPr>
              <a:t> is a named list</a:t>
            </a:r>
            <a:r>
              <a:rPr lang="en-GB" sz="2800" dirty="0">
                <a:solidFill>
                  <a:srgbClr val="C00000"/>
                </a:solidFill>
              </a:rPr>
              <a:t>, values can be </a:t>
            </a:r>
            <a:r>
              <a:rPr lang="en-GB" sz="2800" smtClean="0">
                <a:solidFill>
                  <a:srgbClr val="C00000"/>
                </a:solidFill>
              </a:rPr>
              <a:t>stored with the help of  </a:t>
            </a:r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`$` </a:t>
            </a:r>
            <a:endParaRPr lang="en-GB" sz="28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Without looking at previous slides,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Edit the server logic as explained in </a:t>
            </a:r>
            <a:r>
              <a:rPr lang="en-US" b="1" dirty="0" smtClean="0">
                <a:solidFill>
                  <a:srgbClr val="0070C0"/>
                </a:solidFill>
              </a:rPr>
              <a:t>5-app-with-server.R</a:t>
            </a:r>
            <a:endParaRPr lang="is-IS" b="1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lvl="1"/>
            <a:r>
              <a:rPr lang="en-GB" dirty="0" smtClean="0"/>
              <a:t>What other attributes in the output might you </a:t>
            </a:r>
            <a:br>
              <a:rPr lang="en-GB" dirty="0" smtClean="0"/>
            </a:br>
            <a:r>
              <a:rPr lang="en-GB" dirty="0" smtClean="0"/>
              <a:t>want to change?</a:t>
            </a:r>
          </a:p>
          <a:p>
            <a:pPr lvl="1"/>
            <a:r>
              <a:rPr lang="en-GB" dirty="0" smtClean="0"/>
              <a:t>What kind of inputs would you need?</a:t>
            </a:r>
          </a:p>
          <a:p>
            <a:pPr lvl="1"/>
            <a:r>
              <a:rPr lang="en-GB" dirty="0" smtClean="0"/>
              <a:t>Which input </a:t>
            </a:r>
            <a:r>
              <a:rPr lang="en-GB" dirty="0"/>
              <a:t>elements </a:t>
            </a:r>
            <a:r>
              <a:rPr lang="en-GB" dirty="0" smtClean="0"/>
              <a:t>might be suitable for them?</a:t>
            </a:r>
            <a:br>
              <a:rPr lang="en-GB" dirty="0" smtClean="0"/>
            </a:br>
            <a:r>
              <a:rPr lang="en-GB" dirty="0" smtClean="0"/>
              <a:t>(see </a:t>
            </a:r>
            <a:r>
              <a:rPr lang="en-GB" dirty="0" smtClean="0">
                <a:hlinkClick r:id="rId4"/>
              </a:rPr>
              <a:t>this widget gallery</a:t>
            </a:r>
            <a:r>
              <a:rPr lang="en-GB" dirty="0" smtClean="0"/>
              <a:t> for ideas)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linking inputs and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86715"/>
            <a:ext cx="10515600" cy="4380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Incorporating the input in the output code:</a:t>
            </a: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does our input data 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look like?</a:t>
            </a:r>
            <a:endParaRPr lang="en-GB" sz="25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can’t type into console while shiny app is running..</a:t>
            </a:r>
          </a:p>
          <a:p>
            <a:r>
              <a:rPr lang="en-GB" sz="2500" b="1" dirty="0" smtClean="0">
                <a:latin typeface="Consolas" charset="0"/>
                <a:ea typeface="Consolas" charset="0"/>
                <a:cs typeface="Consolas" charset="0"/>
              </a:rPr>
              <a:t>print()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GB" sz="2500" b="1" dirty="0" smtClean="0">
                <a:latin typeface="Consolas" charset="0"/>
                <a:ea typeface="Consolas" charset="0"/>
                <a:cs typeface="Consolas" charset="0"/>
              </a:rPr>
              <a:t>cat()</a:t>
            </a:r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are your friends!</a:t>
            </a:r>
            <a:endParaRPr lang="en-GB" sz="25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GB" sz="25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Let’s try with </a:t>
            </a: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6-app-with-server2.R</a:t>
            </a:r>
          </a:p>
          <a:p>
            <a:pPr marL="0" indent="0">
              <a:buNone/>
            </a:pPr>
            <a:endParaRPr lang="en-GB" sz="25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Reactivity: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notice the code is rerun every time we pick a new input</a:t>
            </a:r>
          </a:p>
          <a:p>
            <a:pPr marL="0" indent="0">
              <a:buNone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	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   -&gt; this is why the output will update as the input changes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Tonight’s plan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 + demo</a:t>
            </a:r>
            <a:endParaRPr lang="en-US" dirty="0"/>
          </a:p>
          <a:p>
            <a:pPr marL="514350" indent="-514350">
              <a:buAutoNum type="arabicPeriod"/>
            </a:pPr>
            <a:r>
              <a:rPr lang="en-GB" dirty="0" smtClean="0"/>
              <a:t>Build a sample app together (with short exercises)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 smtClean="0"/>
              <a:t>Build your own app (longer </a:t>
            </a:r>
            <a:r>
              <a:rPr lang="en-GB" dirty="0"/>
              <a:t>hands-on </a:t>
            </a:r>
            <a:r>
              <a:rPr lang="en-GB" dirty="0" smtClean="0"/>
              <a:t>session)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 smtClean="0"/>
              <a:t>Q&amp;A/summary</a:t>
            </a:r>
          </a:p>
        </p:txBody>
      </p:sp>
    </p:spTree>
    <p:extLst>
      <p:ext uri="{BB962C8B-B14F-4D97-AF65-F5344CB8AC3E}">
        <p14:creationId xmlns:p14="http://schemas.microsoft.com/office/powerpoint/2010/main" val="2962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linking inputs and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" y="2621279"/>
            <a:ext cx="4267200" cy="366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u="sng" dirty="0"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07280" y="2621279"/>
            <a:ext cx="7101840" cy="366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linked to input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]],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main = paste("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Histogram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of",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endParaRPr lang="en-GB" sz="2000" b="1" u="sng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`input</a:t>
            </a:r>
            <a:r>
              <a:rPr lang="en-GB" sz="28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sz="2800" dirty="0">
                <a:solidFill>
                  <a:srgbClr val="C00000"/>
                </a:solidFill>
              </a:rPr>
              <a:t> is </a:t>
            </a:r>
            <a:r>
              <a:rPr lang="en-GB" sz="2800" dirty="0" smtClean="0">
                <a:solidFill>
                  <a:srgbClr val="C00000"/>
                </a:solidFill>
              </a:rPr>
              <a:t>also a </a:t>
            </a:r>
            <a:r>
              <a:rPr lang="en-GB" sz="2800" dirty="0">
                <a:solidFill>
                  <a:srgbClr val="C00000"/>
                </a:solidFill>
              </a:rPr>
              <a:t>named </a:t>
            </a:r>
            <a:r>
              <a:rPr lang="en-GB" sz="2800" dirty="0" smtClean="0">
                <a:solidFill>
                  <a:srgbClr val="C00000"/>
                </a:solidFill>
              </a:rPr>
              <a:t>list; values can be retrieved with </a:t>
            </a:r>
            <a:r>
              <a:rPr lang="en-GB" sz="28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`$` </a:t>
            </a:r>
          </a:p>
        </p:txBody>
      </p:sp>
    </p:spTree>
    <p:extLst>
      <p:ext uri="{BB962C8B-B14F-4D97-AF65-F5344CB8AC3E}">
        <p14:creationId xmlns:p14="http://schemas.microsoft.com/office/powerpoint/2010/main" val="3952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linking inputs and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" y="2621279"/>
            <a:ext cx="4267200" cy="366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u="sng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07280" y="2621279"/>
            <a:ext cx="7101840" cy="366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linked to input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]],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main = paste("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Histogram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of",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endParaRPr lang="en-GB" sz="2000" b="1" u="sng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Which input to retrieve data </a:t>
            </a:r>
            <a:r>
              <a:rPr lang="en-GB" sz="2800" dirty="0" smtClean="0">
                <a:solidFill>
                  <a:srgbClr val="C00000"/>
                </a:solidFill>
              </a:rPr>
              <a:t>from (matches input ID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Without looking at previous slides,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Edit the server logic in </a:t>
            </a: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6-app-with-server2.R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 smtClean="0"/>
              <a:t>so the output changes depending on the input</a:t>
            </a: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lvl="1"/>
            <a:r>
              <a:rPr lang="en-GB" dirty="0" smtClean="0"/>
              <a:t>What other attributes in the output might you </a:t>
            </a:r>
            <a:br>
              <a:rPr lang="en-GB" dirty="0" smtClean="0"/>
            </a:br>
            <a:r>
              <a:rPr lang="en-GB" dirty="0" smtClean="0"/>
              <a:t>want to change?</a:t>
            </a:r>
          </a:p>
          <a:p>
            <a:pPr lvl="1"/>
            <a:r>
              <a:rPr lang="en-GB" dirty="0" smtClean="0"/>
              <a:t>What kind of inputs would you need?</a:t>
            </a:r>
          </a:p>
          <a:p>
            <a:pPr lvl="1"/>
            <a:r>
              <a:rPr lang="en-GB" dirty="0"/>
              <a:t>Which input elements might be suitable for them?</a:t>
            </a:r>
            <a:br>
              <a:rPr lang="en-GB" dirty="0"/>
            </a:br>
            <a:r>
              <a:rPr lang="en-GB" dirty="0"/>
              <a:t>(see </a:t>
            </a:r>
            <a:r>
              <a:rPr lang="en-GB" dirty="0">
                <a:hlinkClick r:id="rId4"/>
              </a:rPr>
              <a:t>this widget gallery</a:t>
            </a:r>
            <a:r>
              <a:rPr lang="en-GB" dirty="0"/>
              <a:t> for ideas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48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summary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56" y="1712293"/>
            <a:ext cx="3632218" cy="276323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(x 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200" b="1" i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600" b="1" dirty="0" smtClean="0"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57" y="4962619"/>
            <a:ext cx="36322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Use input values in calculation function with </a:t>
            </a:r>
            <a:r>
              <a:rPr lang="en-GB" sz="2500" dirty="0" err="1" smtClean="0">
                <a:solidFill>
                  <a:srgbClr val="C00000"/>
                </a:solidFill>
              </a:rPr>
              <a:t>input$</a:t>
            </a:r>
            <a:r>
              <a:rPr lang="en-GB" sz="2500" i="1" dirty="0" err="1" smtClean="0">
                <a:solidFill>
                  <a:srgbClr val="C00000"/>
                </a:solidFill>
              </a:rPr>
              <a:t>input_id</a:t>
            </a:r>
            <a:endParaRPr lang="en-GB" sz="2500" i="1" dirty="0" smtClean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56139" y="1712293"/>
            <a:ext cx="3734921" cy="2763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2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(x 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input$col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]]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2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6140" y="4962619"/>
            <a:ext cx="3734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Wrap calculation function with </a:t>
            </a:r>
            <a:r>
              <a:rPr lang="en-GB" sz="2500" dirty="0" smtClean="0">
                <a:solidFill>
                  <a:srgbClr val="C00000"/>
                </a:solidFill>
              </a:rPr>
              <a:t>render*()</a:t>
            </a:r>
            <a:r>
              <a:rPr lang="en-GB" sz="2500" dirty="0" smtClean="0"/>
              <a:t>.</a:t>
            </a:r>
            <a:endParaRPr lang="en-GB" sz="2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15231" y="1712293"/>
            <a:ext cx="3791240" cy="27531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200" b="1" i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(x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input$col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600" b="1" dirty="0"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5230" y="4952562"/>
            <a:ext cx="33539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Assign function output to </a:t>
            </a:r>
            <a:r>
              <a:rPr lang="en-GB" sz="2500" dirty="0" err="1" smtClean="0">
                <a:solidFill>
                  <a:srgbClr val="C00000"/>
                </a:solidFill>
              </a:rPr>
              <a:t>output$</a:t>
            </a:r>
            <a:r>
              <a:rPr lang="en-GB" sz="2500" i="1" dirty="0" err="1" smtClean="0">
                <a:solidFill>
                  <a:srgbClr val="C00000"/>
                </a:solidFill>
              </a:rPr>
              <a:t>output_id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4053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complexity: reading data from a file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see </a:t>
            </a:r>
            <a:r>
              <a:rPr lang="en-GB" b="1" dirty="0" smtClean="0">
                <a:solidFill>
                  <a:srgbClr val="0070C0"/>
                </a:solidFill>
              </a:rPr>
              <a:t>8-csv-data.R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07280" y="3516222"/>
            <a:ext cx="6765911" cy="133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in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&lt;-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read.csv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("../data/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row.names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1)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3516224"/>
            <a:ext cx="2799945" cy="1211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"read in" 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7280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complexity: reading data from a file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07280" y="3516222"/>
            <a:ext cx="6765911" cy="133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in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&lt;-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read.csv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"../data/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mtcars.csv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GB" sz="2000" b="1" dirty="0" err="1">
                <a:solidFill>
                  <a:srgbClr val="489C73"/>
                </a:solidFill>
                <a:latin typeface="Consolas" charset="0"/>
                <a:ea typeface="Consolas" charset="0"/>
                <a:cs typeface="Consolas" charset="0"/>
              </a:rPr>
              <a:t>row.names</a:t>
            </a:r>
            <a:r>
              <a:rPr lang="en-GB" sz="2000" b="1" dirty="0">
                <a:solidFill>
                  <a:srgbClr val="489C73"/>
                </a:solidFill>
                <a:latin typeface="Consolas" charset="0"/>
                <a:ea typeface="Consolas" charset="0"/>
                <a:cs typeface="Consolas" charset="0"/>
              </a:rPr>
              <a:t> = 1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3516224"/>
            <a:ext cx="2799945" cy="1211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"read in" 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2114" y="5504862"/>
            <a:ext cx="191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Path to file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7280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09653" y="5515640"/>
            <a:ext cx="310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9925EF"/>
                </a:solidFill>
              </a:rPr>
              <a:t>Function to read file</a:t>
            </a:r>
            <a:endParaRPr lang="en-GB" sz="2800" dirty="0">
              <a:solidFill>
                <a:srgbClr val="9925E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70519" y="3016115"/>
            <a:ext cx="404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489C73"/>
                </a:solidFill>
              </a:rPr>
              <a:t>First column is row names</a:t>
            </a:r>
            <a:endParaRPr lang="en-GB" sz="2800" dirty="0">
              <a:solidFill>
                <a:srgbClr val="489C73"/>
              </a:solidFill>
            </a:endParaRPr>
          </a:p>
        </p:txBody>
      </p:sp>
      <p:cxnSp>
        <p:nvCxnSpPr>
          <p:cNvPr id="17" name="Straight Arrow Connector 16"/>
          <p:cNvCxnSpPr>
            <a:stCxn id="12" idx="0"/>
            <a:endCxn id="8" idx="2"/>
          </p:cNvCxnSpPr>
          <p:nvPr/>
        </p:nvCxnSpPr>
        <p:spPr>
          <a:xfrm flipV="1">
            <a:off x="8290235" y="4848707"/>
            <a:ext cx="1" cy="6561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461026" y="4786009"/>
            <a:ext cx="405200" cy="665815"/>
          </a:xfrm>
          <a:prstGeom prst="straightConnector1">
            <a:avLst/>
          </a:prstGeom>
          <a:ln w="38100">
            <a:solidFill>
              <a:srgbClr val="9925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93196" y="3632218"/>
            <a:ext cx="378758" cy="6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see </a:t>
            </a:r>
            <a:r>
              <a:rPr lang="en-GB" b="1" dirty="0" smtClean="0">
                <a:solidFill>
                  <a:srgbClr val="0070C0"/>
                </a:solidFill>
              </a:rPr>
              <a:t>9-replace-io.R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9" y="3389234"/>
            <a:ext cx="6219217" cy="262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9" y="3261372"/>
            <a:ext cx="4773738" cy="29482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9199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739319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717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rgbClr val="C00000"/>
                </a:solidFill>
              </a:rPr>
              <a:t>Change </a:t>
            </a:r>
            <a:r>
              <a:rPr lang="en-GB" dirty="0" smtClean="0">
                <a:solidFill>
                  <a:srgbClr val="C00000"/>
                </a:solidFill>
              </a:rPr>
              <a:t>output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tableOutput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s-I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"table")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567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>
                <a:solidFill>
                  <a:srgbClr val="C00000"/>
                </a:solidFill>
              </a:rPr>
              <a:t>Change output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How do you plan to transform the data?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"columns",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, 1:3, drop = FALSE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15200" y="5109769"/>
            <a:ext cx="4513634" cy="567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>
                <a:solidFill>
                  <a:srgbClr val="C00000"/>
                </a:solidFill>
              </a:rPr>
              <a:t>Pick which column(s) to show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9533106" y="4474723"/>
            <a:ext cx="38911" cy="6350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Tonight’s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Introduction + demo</a:t>
            </a:r>
          </a:p>
          <a:p>
            <a:pPr marL="514350" indent="-514350">
              <a:buAutoNum type="arabicPeriod"/>
            </a:pPr>
            <a:r>
              <a:rPr lang="en-GB" dirty="0"/>
              <a:t>Build a sample app together (with short exercises)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/>
              <a:t>Build your own app (longer hands-on session)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/>
              <a:t>Q&amp;A/summary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556" y="2799184"/>
            <a:ext cx="11470338" cy="337777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71202" y="5236893"/>
            <a:ext cx="2129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200" dirty="0" smtClean="0"/>
              <a:t>GIF by </a:t>
            </a:r>
          </a:p>
          <a:p>
            <a:pPr algn="r"/>
            <a:r>
              <a:rPr lang="en-GB" sz="2200" dirty="0" smtClean="0"/>
              <a:t>Mara </a:t>
            </a:r>
            <a:r>
              <a:rPr lang="en-GB" sz="2200" dirty="0" err="1" smtClean="0"/>
              <a:t>Averick</a:t>
            </a:r>
            <a:r>
              <a:rPr lang="en-GB" sz="2200" dirty="0" smtClean="0"/>
              <a:t> (</a:t>
            </a:r>
            <a:r>
              <a:rPr lang="en-GB" sz="2200" dirty="0" smtClean="0">
                <a:hlinkClick r:id="rId5"/>
              </a:rPr>
              <a:t>@dataandme</a:t>
            </a:r>
            <a:r>
              <a:rPr lang="en-GB" sz="2200" dirty="0" smtClean="0"/>
              <a:t>)</a:t>
            </a:r>
            <a:endParaRPr lang="en-GB" sz="2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386666" y="2835457"/>
            <a:ext cx="6199212" cy="3589722"/>
            <a:chOff x="4419598" y="2835457"/>
            <a:chExt cx="6199212" cy="358972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598" y="2890091"/>
              <a:ext cx="5058832" cy="3535088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 rot="20379322">
              <a:off x="9476097" y="2835457"/>
              <a:ext cx="1142713" cy="1722728"/>
            </a:xfrm>
            <a:custGeom>
              <a:avLst/>
              <a:gdLst>
                <a:gd name="connsiteX0" fmla="*/ 539885 w 642025"/>
                <a:gd name="connsiteY0" fmla="*/ 0 h 967902"/>
                <a:gd name="connsiteX1" fmla="*/ 549612 w 642025"/>
                <a:gd name="connsiteY1" fmla="*/ 19455 h 967902"/>
                <a:gd name="connsiteX2" fmla="*/ 564204 w 642025"/>
                <a:gd name="connsiteY2" fmla="*/ 29183 h 967902"/>
                <a:gd name="connsiteX3" fmla="*/ 603115 w 642025"/>
                <a:gd name="connsiteY3" fmla="*/ 77821 h 967902"/>
                <a:gd name="connsiteX4" fmla="*/ 627434 w 642025"/>
                <a:gd name="connsiteY4" fmla="*/ 136187 h 967902"/>
                <a:gd name="connsiteX5" fmla="*/ 632298 w 642025"/>
                <a:gd name="connsiteY5" fmla="*/ 170234 h 967902"/>
                <a:gd name="connsiteX6" fmla="*/ 642025 w 642025"/>
                <a:gd name="connsiteY6" fmla="*/ 209144 h 967902"/>
                <a:gd name="connsiteX7" fmla="*/ 632298 w 642025"/>
                <a:gd name="connsiteY7" fmla="*/ 345332 h 967902"/>
                <a:gd name="connsiteX8" fmla="*/ 617706 w 642025"/>
                <a:gd name="connsiteY8" fmla="*/ 398834 h 967902"/>
                <a:gd name="connsiteX9" fmla="*/ 607978 w 642025"/>
                <a:gd name="connsiteY9" fmla="*/ 452336 h 967902"/>
                <a:gd name="connsiteX10" fmla="*/ 593387 w 642025"/>
                <a:gd name="connsiteY10" fmla="*/ 491246 h 967902"/>
                <a:gd name="connsiteX11" fmla="*/ 549612 w 642025"/>
                <a:gd name="connsiteY11" fmla="*/ 573932 h 967902"/>
                <a:gd name="connsiteX12" fmla="*/ 530157 w 642025"/>
                <a:gd name="connsiteY12" fmla="*/ 612842 h 967902"/>
                <a:gd name="connsiteX13" fmla="*/ 437744 w 642025"/>
                <a:gd name="connsiteY13" fmla="*/ 724710 h 967902"/>
                <a:gd name="connsiteX14" fmla="*/ 408561 w 642025"/>
                <a:gd name="connsiteY14" fmla="*/ 749029 h 967902"/>
                <a:gd name="connsiteX15" fmla="*/ 355059 w 642025"/>
                <a:gd name="connsiteY15" fmla="*/ 797668 h 967902"/>
                <a:gd name="connsiteX16" fmla="*/ 321012 w 642025"/>
                <a:gd name="connsiteY16" fmla="*/ 817123 h 967902"/>
                <a:gd name="connsiteX17" fmla="*/ 291829 w 642025"/>
                <a:gd name="connsiteY17" fmla="*/ 836578 h 967902"/>
                <a:gd name="connsiteX18" fmla="*/ 238327 w 642025"/>
                <a:gd name="connsiteY18" fmla="*/ 860898 h 967902"/>
                <a:gd name="connsiteX19" fmla="*/ 214008 w 642025"/>
                <a:gd name="connsiteY19" fmla="*/ 865761 h 967902"/>
                <a:gd name="connsiteX20" fmla="*/ 184825 w 642025"/>
                <a:gd name="connsiteY20" fmla="*/ 875489 h 967902"/>
                <a:gd name="connsiteX21" fmla="*/ 160506 w 642025"/>
                <a:gd name="connsiteY21" fmla="*/ 885217 h 967902"/>
                <a:gd name="connsiteX22" fmla="*/ 131323 w 642025"/>
                <a:gd name="connsiteY22" fmla="*/ 890081 h 967902"/>
                <a:gd name="connsiteX23" fmla="*/ 97276 w 642025"/>
                <a:gd name="connsiteY23" fmla="*/ 899808 h 967902"/>
                <a:gd name="connsiteX24" fmla="*/ 14591 w 642025"/>
                <a:gd name="connsiteY24" fmla="*/ 894944 h 967902"/>
                <a:gd name="connsiteX25" fmla="*/ 19455 w 642025"/>
                <a:gd name="connsiteY25" fmla="*/ 880353 h 967902"/>
                <a:gd name="connsiteX26" fmla="*/ 29183 w 642025"/>
                <a:gd name="connsiteY26" fmla="*/ 846306 h 967902"/>
                <a:gd name="connsiteX27" fmla="*/ 48638 w 642025"/>
                <a:gd name="connsiteY27" fmla="*/ 817123 h 967902"/>
                <a:gd name="connsiteX28" fmla="*/ 43774 w 642025"/>
                <a:gd name="connsiteY28" fmla="*/ 831715 h 967902"/>
                <a:gd name="connsiteX29" fmla="*/ 24319 w 642025"/>
                <a:gd name="connsiteY29" fmla="*/ 860898 h 967902"/>
                <a:gd name="connsiteX30" fmla="*/ 0 w 642025"/>
                <a:gd name="connsiteY30" fmla="*/ 899808 h 967902"/>
                <a:gd name="connsiteX31" fmla="*/ 34046 w 642025"/>
                <a:gd name="connsiteY31" fmla="*/ 933855 h 967902"/>
                <a:gd name="connsiteX32" fmla="*/ 53502 w 642025"/>
                <a:gd name="connsiteY32" fmla="*/ 948446 h 967902"/>
                <a:gd name="connsiteX33" fmla="*/ 63229 w 642025"/>
                <a:gd name="connsiteY33" fmla="*/ 967902 h 9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42025" h="967902">
                  <a:moveTo>
                    <a:pt x="539885" y="0"/>
                  </a:moveTo>
                  <a:cubicBezTo>
                    <a:pt x="543127" y="6485"/>
                    <a:pt x="544970" y="13885"/>
                    <a:pt x="549612" y="19455"/>
                  </a:cubicBezTo>
                  <a:cubicBezTo>
                    <a:pt x="553354" y="23946"/>
                    <a:pt x="559766" y="25379"/>
                    <a:pt x="564204" y="29183"/>
                  </a:cubicBezTo>
                  <a:cubicBezTo>
                    <a:pt x="580037" y="42754"/>
                    <a:pt x="593728" y="59047"/>
                    <a:pt x="603115" y="77821"/>
                  </a:cubicBezTo>
                  <a:cubicBezTo>
                    <a:pt x="612541" y="96672"/>
                    <a:pt x="627434" y="136187"/>
                    <a:pt x="627434" y="136187"/>
                  </a:cubicBezTo>
                  <a:cubicBezTo>
                    <a:pt x="629055" y="147536"/>
                    <a:pt x="630050" y="158992"/>
                    <a:pt x="632298" y="170234"/>
                  </a:cubicBezTo>
                  <a:cubicBezTo>
                    <a:pt x="634920" y="183344"/>
                    <a:pt x="642025" y="209144"/>
                    <a:pt x="642025" y="209144"/>
                  </a:cubicBezTo>
                  <a:cubicBezTo>
                    <a:pt x="638783" y="254540"/>
                    <a:pt x="638085" y="300190"/>
                    <a:pt x="632298" y="345332"/>
                  </a:cubicBezTo>
                  <a:cubicBezTo>
                    <a:pt x="629947" y="363667"/>
                    <a:pt x="621803" y="380808"/>
                    <a:pt x="617706" y="398834"/>
                  </a:cubicBezTo>
                  <a:cubicBezTo>
                    <a:pt x="613689" y="416510"/>
                    <a:pt x="612591" y="434806"/>
                    <a:pt x="607978" y="452336"/>
                  </a:cubicBezTo>
                  <a:cubicBezTo>
                    <a:pt x="604453" y="465732"/>
                    <a:pt x="598939" y="478555"/>
                    <a:pt x="593387" y="491246"/>
                  </a:cubicBezTo>
                  <a:cubicBezTo>
                    <a:pt x="579743" y="522434"/>
                    <a:pt x="565693" y="543557"/>
                    <a:pt x="549612" y="573932"/>
                  </a:cubicBezTo>
                  <a:cubicBezTo>
                    <a:pt x="542827" y="586748"/>
                    <a:pt x="538201" y="600777"/>
                    <a:pt x="530157" y="612842"/>
                  </a:cubicBezTo>
                  <a:cubicBezTo>
                    <a:pt x="497152" y="662349"/>
                    <a:pt x="477399" y="688105"/>
                    <a:pt x="437744" y="724710"/>
                  </a:cubicBezTo>
                  <a:cubicBezTo>
                    <a:pt x="428440" y="733299"/>
                    <a:pt x="417930" y="740511"/>
                    <a:pt x="408561" y="749029"/>
                  </a:cubicBezTo>
                  <a:cubicBezTo>
                    <a:pt x="383706" y="771624"/>
                    <a:pt x="383751" y="777804"/>
                    <a:pt x="355059" y="797668"/>
                  </a:cubicBezTo>
                  <a:cubicBezTo>
                    <a:pt x="344312" y="805108"/>
                    <a:pt x="332144" y="810273"/>
                    <a:pt x="321012" y="817123"/>
                  </a:cubicBezTo>
                  <a:cubicBezTo>
                    <a:pt x="311055" y="823250"/>
                    <a:pt x="301928" y="830687"/>
                    <a:pt x="291829" y="836578"/>
                  </a:cubicBezTo>
                  <a:cubicBezTo>
                    <a:pt x="280849" y="842983"/>
                    <a:pt x="251862" y="856838"/>
                    <a:pt x="238327" y="860898"/>
                  </a:cubicBezTo>
                  <a:cubicBezTo>
                    <a:pt x="230409" y="863273"/>
                    <a:pt x="221984" y="863586"/>
                    <a:pt x="214008" y="865761"/>
                  </a:cubicBezTo>
                  <a:cubicBezTo>
                    <a:pt x="204115" y="868459"/>
                    <a:pt x="194462" y="871985"/>
                    <a:pt x="184825" y="875489"/>
                  </a:cubicBezTo>
                  <a:cubicBezTo>
                    <a:pt x="176620" y="878473"/>
                    <a:pt x="168929" y="882920"/>
                    <a:pt x="160506" y="885217"/>
                  </a:cubicBezTo>
                  <a:cubicBezTo>
                    <a:pt x="150992" y="887812"/>
                    <a:pt x="140993" y="888147"/>
                    <a:pt x="131323" y="890081"/>
                  </a:cubicBezTo>
                  <a:cubicBezTo>
                    <a:pt x="116049" y="893136"/>
                    <a:pt x="111187" y="895171"/>
                    <a:pt x="97276" y="899808"/>
                  </a:cubicBezTo>
                  <a:cubicBezTo>
                    <a:pt x="69714" y="898187"/>
                    <a:pt x="41376" y="901640"/>
                    <a:pt x="14591" y="894944"/>
                  </a:cubicBezTo>
                  <a:cubicBezTo>
                    <a:pt x="9617" y="893701"/>
                    <a:pt x="18046" y="885283"/>
                    <a:pt x="19455" y="880353"/>
                  </a:cubicBezTo>
                  <a:cubicBezTo>
                    <a:pt x="20937" y="875168"/>
                    <a:pt x="25753" y="852480"/>
                    <a:pt x="29183" y="846306"/>
                  </a:cubicBezTo>
                  <a:cubicBezTo>
                    <a:pt x="34861" y="836086"/>
                    <a:pt x="52335" y="806032"/>
                    <a:pt x="48638" y="817123"/>
                  </a:cubicBezTo>
                  <a:cubicBezTo>
                    <a:pt x="47017" y="821987"/>
                    <a:pt x="46264" y="827233"/>
                    <a:pt x="43774" y="831715"/>
                  </a:cubicBezTo>
                  <a:cubicBezTo>
                    <a:pt x="38096" y="841935"/>
                    <a:pt x="28016" y="849807"/>
                    <a:pt x="24319" y="860898"/>
                  </a:cubicBezTo>
                  <a:cubicBezTo>
                    <a:pt x="12742" y="895626"/>
                    <a:pt x="23123" y="884393"/>
                    <a:pt x="0" y="899808"/>
                  </a:cubicBezTo>
                  <a:cubicBezTo>
                    <a:pt x="51891" y="938728"/>
                    <a:pt x="-11360" y="888451"/>
                    <a:pt x="34046" y="933855"/>
                  </a:cubicBezTo>
                  <a:cubicBezTo>
                    <a:pt x="39778" y="939587"/>
                    <a:pt x="47017" y="943582"/>
                    <a:pt x="53502" y="948446"/>
                  </a:cubicBezTo>
                  <a:cubicBezTo>
                    <a:pt x="64128" y="964387"/>
                    <a:pt x="63229" y="957192"/>
                    <a:pt x="63229" y="967902"/>
                  </a:cubicBezTo>
                </a:path>
              </a:pathLst>
            </a:custGeom>
            <a:noFill/>
            <a:ln w="762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0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What’s the corresponding input for that?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"Columns to display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selected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[1:10, 1:3, drop = FALSE]</a:t>
            </a: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2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What does your input look like?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"columns",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cat(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class(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[1:10, 1:3, drop = FALSE]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Link input to output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[1:10,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drop = FALSE]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</a:t>
            </a:r>
            <a:r>
              <a:rPr lang="en-US" sz="3500" b="1" dirty="0" smtClean="0">
                <a:solidFill>
                  <a:schemeClr val="bg1"/>
                </a:solidFill>
              </a:rPr>
              <a:t>complexity: your turn!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08894"/>
            <a:ext cx="8407399" cy="4599553"/>
          </a:xfrm>
        </p:spPr>
        <p:txBody>
          <a:bodyPr>
            <a:noAutofit/>
          </a:bodyPr>
          <a:lstStyle/>
          <a:p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ultiple inputs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using two variables and adding shape/colour option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allowing users to add their own text for title/labels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iving a choice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between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base and </a:t>
            </a:r>
            <a:r>
              <a:rPr lang="en-GB" sz="2100" dirty="0" err="1" smtClean="0">
                <a:latin typeface="Calibri" charset="0"/>
                <a:ea typeface="Calibri" charset="0"/>
                <a:cs typeface="Calibri" charset="0"/>
              </a:rPr>
              <a:t>ggplot</a:t>
            </a:r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Multiple/different outputs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dd table of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summary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statistics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dd a logo and text summarising data</a:t>
            </a:r>
          </a:p>
          <a:p>
            <a:pPr lvl="1"/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Different data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in your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own data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use the survey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Until 8:10pm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Reminder: inputs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1845" y="1413642"/>
            <a:ext cx="9918930" cy="4723243"/>
            <a:chOff x="1232286" y="1620592"/>
            <a:chExt cx="9918930" cy="47232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6"/>
            <a:stretch/>
          </p:blipFill>
          <p:spPr>
            <a:xfrm>
              <a:off x="6634739" y="1620592"/>
              <a:ext cx="4516477" cy="463265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13" b="27050"/>
            <a:stretch/>
          </p:blipFill>
          <p:spPr>
            <a:xfrm>
              <a:off x="1232288" y="3485354"/>
              <a:ext cx="4729155" cy="12583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161"/>
            <a:stretch/>
          </p:blipFill>
          <p:spPr>
            <a:xfrm>
              <a:off x="1232286" y="1712551"/>
              <a:ext cx="4729155" cy="4803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08"/>
            <a:stretch/>
          </p:blipFill>
          <p:spPr>
            <a:xfrm>
              <a:off x="1232287" y="4986132"/>
              <a:ext cx="4729155" cy="5571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407"/>
            <a:stretch/>
          </p:blipFill>
          <p:spPr>
            <a:xfrm>
              <a:off x="1232286" y="5694764"/>
              <a:ext cx="4516477" cy="6490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53012"/>
            <a:stretch/>
          </p:blipFill>
          <p:spPr>
            <a:xfrm>
              <a:off x="1232287" y="2881292"/>
              <a:ext cx="4729155" cy="4684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5" b="80578"/>
            <a:stretch/>
          </p:blipFill>
          <p:spPr>
            <a:xfrm>
              <a:off x="1232286" y="2308141"/>
              <a:ext cx="4729155" cy="50904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Reminder: revisiting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5"/>
              </a:rPr>
              <a:t>Shiny </a:t>
            </a:r>
            <a:r>
              <a:rPr lang="en-GB" dirty="0" err="1" smtClean="0">
                <a:hlinkClick r:id="rId5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3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</a:t>
            </a:r>
            <a:r>
              <a:rPr lang="en-US" sz="3500" b="1" dirty="0">
                <a:solidFill>
                  <a:schemeClr val="bg1"/>
                </a:solidFill>
              </a:rPr>
              <a:t>: your </a:t>
            </a:r>
            <a:r>
              <a:rPr lang="en-US" sz="3500" b="1" dirty="0" smtClean="0">
                <a:solidFill>
                  <a:schemeClr val="bg1"/>
                </a:solidFill>
              </a:rPr>
              <a:t>turn (more advanced)!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9835" y="1825625"/>
            <a:ext cx="10515600" cy="3913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Do you plan to have users upload their data onto your app?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Example in: </a:t>
            </a:r>
            <a:r>
              <a:rPr lang="en-GB" b="1" dirty="0" smtClean="0">
                <a:solidFill>
                  <a:srgbClr val="0070C0"/>
                </a:solidFill>
              </a:rPr>
              <a:t>10-uploaded-data.R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Requires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reactive()</a:t>
            </a:r>
            <a:r>
              <a:rPr lang="en-GB" dirty="0" smtClean="0"/>
              <a:t>,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observeEvent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GB" dirty="0"/>
              <a:t> and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req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Until 8:10pm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Tips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My general workflow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Analyse/visualise the data until you’re clear what you want to show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Write functions that work outside of a shiny app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Imagine/draw the layout, then write the UI code (provides structure)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Edit the functions into server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Repeat if you want to add more features!</a:t>
            </a:r>
          </a:p>
          <a:p>
            <a:endParaRPr lang="en-GB" dirty="0" smtClean="0"/>
          </a:p>
          <a:p>
            <a:r>
              <a:rPr lang="en-GB" dirty="0" err="1" smtClean="0"/>
              <a:t>Cmd</a:t>
            </a:r>
            <a:r>
              <a:rPr lang="en-GB" dirty="0" smtClean="0"/>
              <a:t>/ Ctrl </a:t>
            </a:r>
            <a:r>
              <a:rPr lang="en-GB" dirty="0"/>
              <a:t>+ I</a:t>
            </a:r>
            <a:r>
              <a:rPr lang="en-GB" dirty="0" smtClean="0"/>
              <a:t> </a:t>
            </a:r>
            <a:r>
              <a:rPr lang="en-GB" dirty="0"/>
              <a:t>to auto-indent for </a:t>
            </a:r>
            <a:r>
              <a:rPr lang="en-GB" dirty="0" smtClean="0"/>
              <a:t>readability</a:t>
            </a:r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cat()</a:t>
            </a:r>
            <a:r>
              <a:rPr lang="en-GB" dirty="0" smtClean="0"/>
              <a:t>,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print()</a:t>
            </a:r>
            <a:r>
              <a:rPr lang="en-GB" dirty="0"/>
              <a:t> </a:t>
            </a:r>
            <a:r>
              <a:rPr lang="en-GB" dirty="0" smtClean="0"/>
              <a:t>and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verbatimText</a:t>
            </a:r>
            <a:r>
              <a:rPr lang="en-GB" dirty="0" smtClean="0"/>
              <a:t> for simple debugging</a:t>
            </a:r>
          </a:p>
        </p:txBody>
      </p:sp>
    </p:spTree>
    <p:extLst>
      <p:ext uri="{BB962C8B-B14F-4D97-AF65-F5344CB8AC3E}">
        <p14:creationId xmlns:p14="http://schemas.microsoft.com/office/powerpoint/2010/main" val="6765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8336" r="12269"/>
          <a:stretch/>
        </p:blipFill>
        <p:spPr>
          <a:xfrm>
            <a:off x="0" y="-3973"/>
            <a:ext cx="7262296" cy="687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1" y="14027"/>
            <a:ext cx="4848844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8322907" y="5971594"/>
            <a:ext cx="1026368" cy="74645"/>
          </a:xfrm>
          <a:custGeom>
            <a:avLst/>
            <a:gdLst>
              <a:gd name="connsiteX0" fmla="*/ 0 w 1026368"/>
              <a:gd name="connsiteY0" fmla="*/ 74645 h 74645"/>
              <a:gd name="connsiteX1" fmla="*/ 261257 w 1026368"/>
              <a:gd name="connsiteY1" fmla="*/ 37323 h 74645"/>
              <a:gd name="connsiteX2" fmla="*/ 410547 w 1026368"/>
              <a:gd name="connsiteY2" fmla="*/ 18662 h 74645"/>
              <a:gd name="connsiteX3" fmla="*/ 1026368 w 1026368"/>
              <a:gd name="connsiteY3" fmla="*/ 0 h 7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368" h="74645">
                <a:moveTo>
                  <a:pt x="0" y="74645"/>
                </a:moveTo>
                <a:cubicBezTo>
                  <a:pt x="142255" y="39082"/>
                  <a:pt x="32154" y="62779"/>
                  <a:pt x="261257" y="37323"/>
                </a:cubicBezTo>
                <a:cubicBezTo>
                  <a:pt x="311101" y="31785"/>
                  <a:pt x="360456" y="21105"/>
                  <a:pt x="410547" y="18662"/>
                </a:cubicBezTo>
                <a:cubicBezTo>
                  <a:pt x="615671" y="8656"/>
                  <a:pt x="1026368" y="0"/>
                  <a:pt x="1026368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/>
          <p:cNvSpPr/>
          <p:nvPr/>
        </p:nvSpPr>
        <p:spPr>
          <a:xfrm rot="151843">
            <a:off x="8322907" y="6046239"/>
            <a:ext cx="1026368" cy="74645"/>
          </a:xfrm>
          <a:custGeom>
            <a:avLst/>
            <a:gdLst>
              <a:gd name="connsiteX0" fmla="*/ 0 w 1026368"/>
              <a:gd name="connsiteY0" fmla="*/ 74645 h 74645"/>
              <a:gd name="connsiteX1" fmla="*/ 261257 w 1026368"/>
              <a:gd name="connsiteY1" fmla="*/ 37323 h 74645"/>
              <a:gd name="connsiteX2" fmla="*/ 410547 w 1026368"/>
              <a:gd name="connsiteY2" fmla="*/ 18662 h 74645"/>
              <a:gd name="connsiteX3" fmla="*/ 1026368 w 1026368"/>
              <a:gd name="connsiteY3" fmla="*/ 0 h 7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368" h="74645">
                <a:moveTo>
                  <a:pt x="0" y="74645"/>
                </a:moveTo>
                <a:cubicBezTo>
                  <a:pt x="142255" y="39082"/>
                  <a:pt x="32154" y="62779"/>
                  <a:pt x="261257" y="37323"/>
                </a:cubicBezTo>
                <a:cubicBezTo>
                  <a:pt x="311101" y="31785"/>
                  <a:pt x="360456" y="21105"/>
                  <a:pt x="410547" y="18662"/>
                </a:cubicBezTo>
                <a:cubicBezTo>
                  <a:pt x="615671" y="8656"/>
                  <a:pt x="1026368" y="0"/>
                  <a:pt x="1026368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1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Tools/resources that make our lives easier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851917"/>
          </a:xfrm>
        </p:spPr>
        <p:txBody>
          <a:bodyPr>
            <a:normAutofit/>
          </a:bodyPr>
          <a:lstStyle/>
          <a:p>
            <a:r>
              <a:rPr lang="en-GB" dirty="0" err="1" smtClean="0">
                <a:hlinkClick r:id="rId5"/>
              </a:rPr>
              <a:t>shiny.rstudio.com</a:t>
            </a:r>
            <a:endParaRPr lang="en-GB" dirty="0" smtClean="0"/>
          </a:p>
          <a:p>
            <a:pPr lvl="1"/>
            <a:r>
              <a:rPr lang="en-GB" dirty="0" smtClean="0">
                <a:hlinkClick r:id="rId6"/>
              </a:rPr>
              <a:t>gallery</a:t>
            </a:r>
            <a:endParaRPr lang="en-GB" dirty="0" smtClean="0"/>
          </a:p>
          <a:p>
            <a:pPr lvl="1"/>
            <a:r>
              <a:rPr lang="en-GB" dirty="0" smtClean="0">
                <a:hlinkClick r:id="rId7"/>
              </a:rPr>
              <a:t>tutorial</a:t>
            </a:r>
            <a:r>
              <a:rPr lang="en-GB" dirty="0" smtClean="0"/>
              <a:t>, </a:t>
            </a:r>
            <a:r>
              <a:rPr lang="en-GB" dirty="0" smtClean="0">
                <a:hlinkClick r:id="rId8"/>
              </a:rPr>
              <a:t>cheatsheet</a:t>
            </a:r>
            <a:endParaRPr lang="en-GB" dirty="0"/>
          </a:p>
          <a:p>
            <a:pPr lvl="1"/>
            <a:r>
              <a:rPr lang="en-GB" dirty="0" smtClean="0">
                <a:hlinkClick r:id="rId9"/>
              </a:rPr>
              <a:t>reference</a:t>
            </a:r>
            <a:r>
              <a:rPr lang="en-GB" dirty="0" smtClean="0"/>
              <a:t> or type ?</a:t>
            </a:r>
            <a:r>
              <a:rPr lang="en-GB" i="1" dirty="0" smtClean="0"/>
              <a:t>&lt;</a:t>
            </a:r>
            <a:r>
              <a:rPr lang="en-GB" i="1" dirty="0" err="1" smtClean="0"/>
              <a:t>function_name</a:t>
            </a:r>
            <a:r>
              <a:rPr lang="en-GB" i="1" dirty="0" smtClean="0"/>
              <a:t>&gt; </a:t>
            </a:r>
            <a:r>
              <a:rPr lang="en-GB" dirty="0" smtClean="0"/>
              <a:t>in your console</a:t>
            </a:r>
            <a:endParaRPr lang="en-GB" dirty="0"/>
          </a:p>
          <a:p>
            <a:pPr lvl="1"/>
            <a:r>
              <a:rPr lang="en-GB" dirty="0" smtClean="0">
                <a:hlinkClick r:id="rId10"/>
              </a:rPr>
              <a:t>articles</a:t>
            </a:r>
            <a:r>
              <a:rPr lang="en-GB" dirty="0" smtClean="0"/>
              <a:t>, e.g. </a:t>
            </a:r>
            <a:r>
              <a:rPr lang="en-GB" dirty="0" smtClean="0">
                <a:hlinkClick r:id="rId11"/>
              </a:rPr>
              <a:t>debugging shiny apps</a:t>
            </a:r>
            <a:r>
              <a:rPr lang="en-GB" dirty="0" smtClean="0"/>
              <a:t> (quite different from normal scripts)</a:t>
            </a:r>
          </a:p>
          <a:p>
            <a:r>
              <a:rPr lang="en-GB" dirty="0" smtClean="0">
                <a:hlinkClick r:id="rId12"/>
              </a:rPr>
              <a:t>Shiny section </a:t>
            </a:r>
            <a:r>
              <a:rPr lang="en-GB" dirty="0" smtClean="0"/>
              <a:t>of </a:t>
            </a:r>
            <a:r>
              <a:rPr lang="en-GB" dirty="0" err="1" smtClean="0"/>
              <a:t>Rstudio</a:t>
            </a:r>
            <a:r>
              <a:rPr lang="en-GB" dirty="0" smtClean="0"/>
              <a:t> community</a:t>
            </a:r>
          </a:p>
          <a:p>
            <a:endParaRPr lang="en-GB" dirty="0" smtClean="0"/>
          </a:p>
          <a:p>
            <a:r>
              <a:rPr lang="en-GB" dirty="0" smtClean="0"/>
              <a:t>More from me: 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hiny “extensions” </a:t>
            </a:r>
            <a:r>
              <a:rPr lang="en-GB" dirty="0" smtClean="0">
                <a:hlinkClick r:id="rId13"/>
              </a:rPr>
              <a:t>talk</a:t>
            </a:r>
            <a:r>
              <a:rPr lang="en-GB" dirty="0"/>
              <a:t> </a:t>
            </a:r>
            <a:r>
              <a:rPr lang="en-GB" dirty="0" smtClean="0"/>
              <a:t>and corresponding notes for more tools!</a:t>
            </a:r>
          </a:p>
          <a:p>
            <a:pPr lvl="1"/>
            <a:r>
              <a:rPr lang="en-GB" dirty="0"/>
              <a:t>f</a:t>
            </a:r>
            <a:r>
              <a:rPr lang="en-GB" dirty="0" smtClean="0"/>
              <a:t>eel free to ask me questions: </a:t>
            </a:r>
            <a:r>
              <a:rPr lang="en-GB" dirty="0" smtClean="0">
                <a:hlinkClick r:id="rId14"/>
              </a:rPr>
              <a:t>@s_owla</a:t>
            </a:r>
            <a:r>
              <a:rPr lang="en-GB" dirty="0" smtClean="0"/>
              <a:t> on twitter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721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5434" y="1476872"/>
            <a:ext cx="10761133" cy="511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A quick and easy way to provide a </a:t>
            </a:r>
            <a:r>
              <a:rPr lang="en-GB" dirty="0"/>
              <a:t>user-friendly </a:t>
            </a:r>
            <a:r>
              <a:rPr lang="en-GB" dirty="0" smtClean="0"/>
              <a:t>interface to your analysis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22746" y="2312416"/>
            <a:ext cx="10146509" cy="3743927"/>
            <a:chOff x="1156492" y="2506966"/>
            <a:chExt cx="10146509" cy="3743927"/>
          </a:xfrm>
        </p:grpSpPr>
        <p:grpSp>
          <p:nvGrpSpPr>
            <p:cNvPr id="13" name="Group 12"/>
            <p:cNvGrpSpPr/>
            <p:nvPr/>
          </p:nvGrpSpPr>
          <p:grpSpPr>
            <a:xfrm>
              <a:off x="1156492" y="2506966"/>
              <a:ext cx="5276392" cy="3743927"/>
              <a:chOff x="1207291" y="2659363"/>
              <a:chExt cx="5276392" cy="374392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291" y="2659363"/>
                <a:ext cx="5276392" cy="311573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1213047" y="5975058"/>
                <a:ext cx="5264880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dirty="0"/>
                  <a:t>ICGC </a:t>
                </a:r>
                <a:r>
                  <a:rPr lang="en-US" sz="2500" dirty="0" smtClean="0"/>
                  <a:t>pancreatic cancer genome viewer</a:t>
                </a:r>
                <a:endParaRPr lang="en-US" sz="8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297759" y="2506966"/>
              <a:ext cx="4005242" cy="3743927"/>
              <a:chOff x="7348558" y="2659363"/>
              <a:chExt cx="4005242" cy="374392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558" y="2659363"/>
                <a:ext cx="4005242" cy="311573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8530824" y="5975058"/>
                <a:ext cx="1640711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smtClean="0"/>
                  <a:t>Word Bank</a:t>
                </a:r>
                <a:endParaRPr lang="en-US" sz="800" dirty="0"/>
              </a:p>
            </p:txBody>
          </p:sp>
        </p:grpSp>
      </p:grpSp>
      <p:sp>
        <p:nvSpPr>
          <p:cNvPr id="15" name="Subtitle 2"/>
          <p:cNvSpPr txBox="1">
            <a:spLocks/>
          </p:cNvSpPr>
          <p:nvPr/>
        </p:nvSpPr>
        <p:spPr>
          <a:xfrm>
            <a:off x="8695714" y="6234418"/>
            <a:ext cx="3557245" cy="432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err="1">
                <a:hlinkClick r:id="rId7"/>
              </a:rPr>
              <a:t>shiny.rstudio.com</a:t>
            </a:r>
            <a:r>
              <a:rPr lang="en-GB" sz="2500" dirty="0">
                <a:hlinkClick r:id="rId7"/>
              </a:rPr>
              <a:t>/gallery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505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Tools/resources that make our lives </a:t>
            </a:r>
            <a:r>
              <a:rPr lang="en-US" sz="3500" b="1" dirty="0" smtClean="0">
                <a:solidFill>
                  <a:schemeClr val="bg1"/>
                </a:solidFill>
              </a:rPr>
              <a:t>easier: your turn!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s-IS" dirty="0" smtClean="0"/>
              <a:t>I (and I think many others) would love to learn from you! </a:t>
            </a:r>
            <a:r>
              <a:rPr lang="is-IS" dirty="0" smtClean="0">
                <a:sym typeface="Wingdings"/>
              </a:rPr>
              <a:t>:)</a:t>
            </a:r>
            <a:endParaRPr lang="is-IS" dirty="0" smtClean="0"/>
          </a:p>
          <a:p>
            <a:endParaRPr lang="is-IS" dirty="0" smtClean="0"/>
          </a:p>
          <a:p>
            <a:r>
              <a:rPr lang="en-GB" dirty="0" smtClean="0">
                <a:hlinkClick r:id="rId4"/>
              </a:rPr>
              <a:t>R-Ladies chapters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R user groups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R-Ladies </a:t>
            </a:r>
            <a:r>
              <a:rPr lang="en-GB" dirty="0">
                <a:hlinkClick r:id="rId6"/>
              </a:rPr>
              <a:t>rotating </a:t>
            </a:r>
            <a:r>
              <a:rPr lang="en-GB" dirty="0" smtClean="0">
                <a:hlinkClick r:id="rId6"/>
              </a:rPr>
              <a:t>curator twitter account</a:t>
            </a:r>
            <a:endParaRPr lang="en-GB" dirty="0" smtClean="0"/>
          </a:p>
          <a:p>
            <a:r>
              <a:rPr lang="en-GB" dirty="0" smtClean="0"/>
              <a:t>Put your code on </a:t>
            </a:r>
            <a:r>
              <a:rPr lang="en-GB" dirty="0" err="1" smtClean="0">
                <a:hlinkClick r:id="rId7"/>
              </a:rPr>
              <a:t>github</a:t>
            </a:r>
            <a:endParaRPr lang="en-GB" dirty="0" smtClean="0"/>
          </a:p>
          <a:p>
            <a:r>
              <a:rPr lang="en-GB" dirty="0" smtClean="0"/>
              <a:t>Share your ideas/code/writing on </a:t>
            </a:r>
            <a:r>
              <a:rPr lang="en-GB" dirty="0" smtClean="0">
                <a:hlinkClick r:id="rId8"/>
              </a:rPr>
              <a:t>#rstats</a:t>
            </a:r>
            <a:r>
              <a:rPr lang="en-GB" dirty="0" smtClean="0"/>
              <a:t> </a:t>
            </a:r>
            <a:r>
              <a:rPr lang="en-GB" dirty="0"/>
              <a:t>twitter </a:t>
            </a:r>
          </a:p>
          <a:p>
            <a:r>
              <a:rPr lang="en-GB" dirty="0" smtClean="0"/>
              <a:t>So many more ways!!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On-going! :)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2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4182"/>
          <a:stretch/>
        </p:blipFill>
        <p:spPr>
          <a:xfrm>
            <a:off x="2879174" y="2233555"/>
            <a:ext cx="5975266" cy="3443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Demo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Getting started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10919" r="10143" b="9725"/>
          <a:stretch/>
        </p:blipFill>
        <p:spPr>
          <a:xfrm>
            <a:off x="1206352" y="1579872"/>
            <a:ext cx="9824936" cy="47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How does shiny work?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6" y="1606450"/>
            <a:ext cx="4783703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36294" y="5285402"/>
            <a:ext cx="40133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Translate R code into </a:t>
            </a:r>
            <a:r>
              <a:rPr lang="en-GB" sz="2800" smtClean="0"/>
              <a:t>code for the </a:t>
            </a:r>
            <a:r>
              <a:rPr lang="en-GB" sz="2800" dirty="0" smtClean="0"/>
              <a:t>user interface</a:t>
            </a:r>
            <a:endParaRPr lang="en-GB" sz="28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98332" y="1606450"/>
            <a:ext cx="5532120" cy="3346726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mpg"]],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main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paste("Histogram of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mpg"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48987" y="5285402"/>
            <a:ext cx="44308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Use R to do the calculations behind the scene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73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27168</TotalTime>
  <Words>2941</Words>
  <Application>Microsoft Macintosh PowerPoint</Application>
  <PresentationFormat>Widescreen</PresentationFormat>
  <Paragraphs>743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Calibri Light</vt:lpstr>
      <vt:lpstr>Consolas</vt:lpstr>
      <vt:lpstr>Wingdings</vt:lpstr>
      <vt:lpstr>Arial</vt:lpstr>
      <vt:lpstr>Office Theme</vt:lpstr>
      <vt:lpstr>PowerPoint Presentation</vt:lpstr>
      <vt:lpstr>Introduction 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exploring RNA-Seq data</dc:title>
  <dc:creator>Microsoft Office User</dc:creator>
  <cp:lastModifiedBy>SO</cp:lastModifiedBy>
  <cp:revision>471</cp:revision>
  <cp:lastPrinted>2018-12-27T09:08:01Z</cp:lastPrinted>
  <dcterms:created xsi:type="dcterms:W3CDTF">2018-06-15T09:02:07Z</dcterms:created>
  <dcterms:modified xsi:type="dcterms:W3CDTF">2019-02-21T10:47:08Z</dcterms:modified>
</cp:coreProperties>
</file>